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s/comment1.xml" ContentType="application/vnd.openxmlformats-officedocument.presentationml.comments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s/comment2.xml" ContentType="application/vnd.openxmlformats-officedocument.presentationml.comments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2"/>
    <p:sldId id="270" r:id="rId23"/>
    <p:sldId id="271" r:id="rId24"/>
    <p:sldId id="272" r:id="rId25"/>
    <p:sldId id="273" r:id="rId26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作者" initials="作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comments" Target="comments/comment1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comments" Target="comments/comment2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81.png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06T20:13:54.688" idx="1">
    <p:pos x="4493" y="376"/>
    <p:text>配置范例文件: nginx.conf
input {
   beats {
    port =&gt; 5044
  }
#stdin{}
}
filter {
    grok {
        match =&gt; ["message", '^%{IPORHOST:clientip} (-|%{NOTSPACE:user}) \[%{HTTPDATE:logtime}\] \"%{WORD:method}%{SPACE}%{NOTSPACE:url} HTTP/%{NOTSPACE:httpversion:float}\" %{INT:statuscode:int} %{NUMBER:responsetime:float} %{INT:responsesize:int} ("-"|%{QS:http_referer});? %{QS:ua} "%{DATA:http_x_forwarded_for}" "(-|%{DATA:request_body})"$']
        remove_field =&gt; ['message']
    }
    date {
        match =&gt; ["logtime","dd/MMM/YYYY:HH:mm:ss Z","d/MMM/YYYY:HH:mm:ss Z"]
        remove_field =&gt; ['logtime']
    }
    mutate {
        gsub =&gt; [
            "request_body", "\\x", "%"
        ]
    }
    urldecode {
        field =&gt; 'request_body'
    }
}
output {
#    stdout { codec =&gt; rubydebug }
     elasticsearch {
        hosts =&gt; ["127.0.0.1:9200"]
        index =&gt; "nginx-%{+YYYY.MM.dd}"
    }
}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06T20:58:53.064" idx="2">
    <p:pos x="4096" y="3520"/>
    <p:text>9300也用于结点之间的通信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logstash-plugins/logstash-patterns-core/blob/master/patterns/grok-patterns" TargetMode="External"/><Relationship Id="rId3" Type="http://schemas.openxmlformats.org/officeDocument/2006/relationships/hyperlink" Target="http://grokdebug.herokuapp.com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10.png"/><Relationship Id="rId11" Type="http://schemas.openxmlformats.org/officeDocument/2006/relationships/image" Target="../media/image6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elastic/elasticsearch/blob/master/docs/src/test/resources/accounts.json?raw=true" TargetMode="Externa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9200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9200/" TargetMode="External"/><Relationship Id="rId3" Type="http://schemas.openxmlformats.org/officeDocument/2006/relationships/hyperlink" Target="http://localhost:5601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ElasticSearch基础与应用(2)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吴晓刚 2016/12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6377762" y="9258300"/>
            <a:ext cx="261976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数据展示不对劲?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7" name="Group 177"/>
          <p:cNvGrpSpPr/>
          <p:nvPr/>
        </p:nvGrpSpPr>
        <p:grpSpPr>
          <a:xfrm>
            <a:off x="539750" y="2559050"/>
            <a:ext cx="11925300" cy="5816600"/>
            <a:chOff x="0" y="0"/>
            <a:chExt cx="11925300" cy="5816600"/>
          </a:xfrm>
        </p:grpSpPr>
        <p:pic>
          <p:nvPicPr>
            <p:cNvPr id="17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11899900" cy="5346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925300" cy="5816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Logstash登场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Beats很轻量级，但不解析数据</a:t>
            </a:r>
          </a:p>
          <a:p>
            <a:pPr/>
            <a:r>
              <a:t>Logstash功能更丰富，pipeline里可以配置多样的过滤器，用于数据解析、转换</a:t>
            </a:r>
          </a:p>
          <a:p>
            <a:pPr/>
            <a:r>
              <a:t>Logstash由jruby编写，依赖JVM，不适合安装在数据源一端</a:t>
            </a: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极简日志系统结构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850" y="3606800"/>
            <a:ext cx="9740900" cy="22606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189" name="Group 189"/>
          <p:cNvGrpSpPr/>
          <p:nvPr/>
        </p:nvGrpSpPr>
        <p:grpSpPr>
          <a:xfrm>
            <a:off x="1124369" y="5899149"/>
            <a:ext cx="2983662" cy="1943449"/>
            <a:chOff x="0" y="-31750"/>
            <a:chExt cx="2983661" cy="1943447"/>
          </a:xfrm>
        </p:grpSpPr>
        <p:pic>
          <p:nvPicPr>
            <p:cNvPr id="18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1143198" y="420970"/>
              <a:ext cx="1204840" cy="299399"/>
            </a:xfrm>
            <a:prstGeom prst="rect">
              <a:avLst/>
            </a:prstGeom>
            <a:effectLst/>
          </p:spPr>
        </p:pic>
        <p:sp>
          <p:nvSpPr>
            <p:cNvPr id="188" name="Shape 188"/>
            <p:cNvSpPr/>
            <p:nvPr/>
          </p:nvSpPr>
          <p:spPr>
            <a:xfrm>
              <a:off x="-1" y="1251297"/>
              <a:ext cx="2983663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</a:t>
              </a:r>
              <a:r>
                <a:rPr sz="2200"/>
                <a:t>EATS收集用户端数据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4909870" y="5899149"/>
            <a:ext cx="4759860" cy="1943449"/>
            <a:chOff x="0" y="-31750"/>
            <a:chExt cx="4759858" cy="1943447"/>
          </a:xfrm>
        </p:grpSpPr>
        <p:pic>
          <p:nvPicPr>
            <p:cNvPr id="19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1460009" y="420970"/>
              <a:ext cx="1204840" cy="299399"/>
            </a:xfrm>
            <a:prstGeom prst="rect">
              <a:avLst/>
            </a:prstGeom>
            <a:effectLst/>
          </p:spPr>
        </p:pic>
        <p:sp>
          <p:nvSpPr>
            <p:cNvPr id="192" name="Shape 192"/>
            <p:cNvSpPr/>
            <p:nvPr/>
          </p:nvSpPr>
          <p:spPr>
            <a:xfrm>
              <a:off x="-1" y="1251297"/>
              <a:ext cx="4759860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</a:t>
              </a:r>
              <a:r>
                <a:rPr sz="2400"/>
                <a:t>ogstash在服务端解析和转换数据</a:t>
              </a:r>
            </a:p>
          </p:txBody>
        </p:sp>
      </p:grpSp>
      <p:sp>
        <p:nvSpPr>
          <p:cNvPr id="194" name="Shape 194"/>
          <p:cNvSpPr/>
          <p:nvPr/>
        </p:nvSpPr>
        <p:spPr>
          <a:xfrm>
            <a:off x="3530600" y="2323132"/>
            <a:ext cx="647800" cy="4827936"/>
          </a:xfrm>
          <a:prstGeom prst="roundRect">
            <a:avLst>
              <a:gd name="adj" fmla="val 2940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4236466" y="2638799"/>
            <a:ext cx="7071869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规模应用需要一层队列缓存(推荐Kafka)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4"/>
      <p:bldP build="whole" bldLvl="1" animBg="1" rev="0" advAuto="0" spid="193" grpId="3"/>
      <p:bldP build="whole" bldLvl="1" animBg="1" rev="0" advAuto="0" spid="185" grpId="1"/>
      <p:bldP build="whole" bldLvl="1" animBg="1" rev="0" advAuto="0" spid="195" grpId="5"/>
      <p:bldP build="whole" bldLvl="1" animBg="1" rev="0" advAuto="0" spid="18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安装Logstash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下载安装包解压缩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配置一个beats input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配置一个grok filter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配置elasticsearch output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启动logstash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更改file beats output，输出到logstash</a:t>
            </a: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Grok简介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预定义的正则表达式Pattern</a:t>
            </a:r>
          </a:p>
          <a:p>
            <a:pPr lvl="1" marL="844550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https://github.com/logstash-plugins/logstash-patterns-core/blob/master/patterns/grok-patterns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Grok 在线Debug工具(需科学上网)</a:t>
            </a:r>
          </a:p>
          <a:p>
            <a:pPr lvl="1" marL="844550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http://grokdebug.herokuapp.com</a:t>
            </a:r>
            <a:r>
              <a:t> 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注意： 正则匹配虽然灵活，但是对CPU消耗很高，应该在不得已的情况下使用。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再次探索Kibana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注意日期和数据结构的变化!</a:t>
            </a: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面向文档(Document Oriented)</a:t>
            </a:r>
          </a:p>
        </p:txBody>
      </p:sp>
      <p:sp>
        <p:nvSpPr>
          <p:cNvPr id="210" name="Shape 21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使用json序列化文档</a:t>
            </a:r>
          </a:p>
          <a:p>
            <a:pPr/>
            <a:r>
              <a:t>易读易处理</a:t>
            </a:r>
          </a:p>
          <a:p>
            <a:pPr/>
            <a:r>
              <a:t>直接存储文档对象而非单独的字段</a:t>
            </a:r>
          </a:p>
          <a:p>
            <a:pPr/>
            <a:r>
              <a:t>文档被索引以便可以被搜索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4" name="Group 214"/>
          <p:cNvGrpSpPr/>
          <p:nvPr/>
        </p:nvGrpSpPr>
        <p:grpSpPr>
          <a:xfrm>
            <a:off x="5831840" y="3143250"/>
            <a:ext cx="6675120" cy="3403600"/>
            <a:chOff x="0" y="0"/>
            <a:chExt cx="6675119" cy="3403600"/>
          </a:xfrm>
        </p:grpSpPr>
        <p:pic>
          <p:nvPicPr>
            <p:cNvPr id="21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6649720" cy="293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675120" cy="3403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与RDBMS类比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18" name="Table 218"/>
          <p:cNvGraphicFramePr/>
          <p:nvPr/>
        </p:nvGraphicFramePr>
        <p:xfrm>
          <a:off x="1130523" y="2041525"/>
          <a:ext cx="10756454" cy="68008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371877"/>
                <a:gridCol w="5371877"/>
              </a:tblGrid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Relational Database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Elasticsearch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Database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Table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Row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Document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Column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Field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Schema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Mapping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Everything is indexed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SQL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Query DSL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Select * From table…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GET http://…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Update table SET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PUT http://…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617104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Select …Group By 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Aggregation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Client API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两种端口</a:t>
            </a:r>
          </a:p>
          <a:p>
            <a:pPr lvl="1" marL="880110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Transport =&gt; 9300(默认)</a:t>
            </a:r>
          </a:p>
          <a:p>
            <a:pPr lvl="1" marL="880110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HTTP =&gt; 9200(默认)</a:t>
            </a:r>
          </a:p>
          <a:p>
            <a:pPr marL="440055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两种Client</a:t>
            </a:r>
          </a:p>
          <a:p>
            <a:pPr lvl="1" marL="880110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Transport Client :   只支持Java</a:t>
            </a:r>
          </a:p>
          <a:p>
            <a:pPr lvl="1" marL="880110" indent="-440055" defTabSz="578358">
              <a:spcBef>
                <a:spcPts val="3100"/>
              </a:spcBef>
              <a:defRPr sz="3564">
                <a:effectLst>
                  <a:outerShdw sx="100000" sy="100000" kx="0" ky="0" algn="b" rotWithShape="0" blurRad="25146" dist="2514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RestClient: Java, .net, python, php, perl,ruby,etc</a:t>
            </a:r>
          </a:p>
        </p:txBody>
      </p:sp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" name="Group 225"/>
          <p:cNvGrpSpPr/>
          <p:nvPr/>
        </p:nvGrpSpPr>
        <p:grpSpPr>
          <a:xfrm>
            <a:off x="5716111" y="5158995"/>
            <a:ext cx="6765658" cy="1824949"/>
            <a:chOff x="-31697" y="-38100"/>
            <a:chExt cx="6765657" cy="1824948"/>
          </a:xfrm>
        </p:grpSpPr>
        <p:pic>
          <p:nvPicPr>
            <p:cNvPr id="22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41966" y="-38100"/>
              <a:ext cx="5391995" cy="1315210"/>
            </a:xfrm>
            <a:prstGeom prst="rect">
              <a:avLst/>
            </a:prstGeom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</p:spPr>
        </p:pic>
        <p:pic>
          <p:nvPicPr>
            <p:cNvPr id="22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698" y="322033"/>
              <a:ext cx="1344034" cy="14648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创建索引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578" y="2222500"/>
            <a:ext cx="2474444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3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180" y="5918200"/>
            <a:ext cx="4765040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35" name="Group 235"/>
          <p:cNvGrpSpPr/>
          <p:nvPr/>
        </p:nvGrpSpPr>
        <p:grpSpPr>
          <a:xfrm>
            <a:off x="1263650" y="2701326"/>
            <a:ext cx="4229100" cy="1892301"/>
            <a:chOff x="0" y="0"/>
            <a:chExt cx="4229100" cy="1892300"/>
          </a:xfrm>
        </p:grpSpPr>
        <p:pic>
          <p:nvPicPr>
            <p:cNvPr id="23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4203700" cy="1422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229100" cy="1892300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485487" y="6332549"/>
            <a:ext cx="11678226" cy="1297754"/>
            <a:chOff x="0" y="0"/>
            <a:chExt cx="11678225" cy="1297753"/>
          </a:xfrm>
        </p:grpSpPr>
        <p:pic>
          <p:nvPicPr>
            <p:cNvPr id="23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11652826" cy="8278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1678226" cy="1297754"/>
            </a:xfrm>
            <a:prstGeom prst="rect">
              <a:avLst/>
            </a:prstGeom>
            <a:effectLst/>
          </p:spPr>
        </p:pic>
      </p:grpSp>
      <p:pic>
        <p:nvPicPr>
          <p:cNvPr id="239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90434" y="3885222"/>
            <a:ext cx="3951732" cy="1165605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  <p:pic>
        <p:nvPicPr>
          <p:cNvPr id="240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412677">
            <a:off x="5823568" y="5308421"/>
            <a:ext cx="2190551" cy="299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914400" y="635000"/>
            <a:ext cx="11201400" cy="1714500"/>
          </a:xfrm>
          <a:prstGeom prst="rect">
            <a:avLst/>
          </a:prstGeom>
        </p:spPr>
        <p:txBody>
          <a:bodyPr/>
          <a:lstStyle/>
          <a:p>
            <a:pPr/>
            <a:r>
              <a:t>大纲  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  <a:ln w="9525">
            <a:round/>
          </a:ln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Lucene与全文检索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ES快速起步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集群与水平扩展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索引的管理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搜索基础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聚合分析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生存指南</a:t>
            </a:r>
          </a:p>
        </p:txBody>
      </p:sp>
      <p:sp>
        <p:nvSpPr>
          <p:cNvPr id="127" name="Shape 127"/>
          <p:cNvSpPr/>
          <p:nvPr/>
        </p:nvSpPr>
        <p:spPr>
          <a:xfrm>
            <a:off x="1097722" y="5245100"/>
            <a:ext cx="10834756" cy="0"/>
          </a:xfrm>
          <a:prstGeom prst="line">
            <a:avLst/>
          </a:prstGeom>
          <a:ln w="38100">
            <a:solidFill>
              <a:srgbClr val="4A4744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索引和查看文档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922" y="2466975"/>
            <a:ext cx="5289398" cy="20574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48" name="Group 248"/>
          <p:cNvGrpSpPr/>
          <p:nvPr/>
        </p:nvGrpSpPr>
        <p:grpSpPr>
          <a:xfrm>
            <a:off x="2000250" y="4146550"/>
            <a:ext cx="2806700" cy="3784600"/>
            <a:chOff x="0" y="0"/>
            <a:chExt cx="2806700" cy="3784600"/>
          </a:xfrm>
        </p:grpSpPr>
        <p:pic>
          <p:nvPicPr>
            <p:cNvPr id="24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2781300" cy="3314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06700" cy="3784600"/>
            </a:xfrm>
            <a:prstGeom prst="rect">
              <a:avLst/>
            </a:prstGeom>
            <a:effectLst/>
          </p:spPr>
        </p:pic>
      </p:grpSp>
      <p:pic>
        <p:nvPicPr>
          <p:cNvPr id="24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6022" y="2733675"/>
            <a:ext cx="5230623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52" name="Group 252"/>
          <p:cNvGrpSpPr/>
          <p:nvPr/>
        </p:nvGrpSpPr>
        <p:grpSpPr>
          <a:xfrm>
            <a:off x="6934344" y="3162300"/>
            <a:ext cx="2946401" cy="3162300"/>
            <a:chOff x="0" y="0"/>
            <a:chExt cx="2946400" cy="3162300"/>
          </a:xfrm>
        </p:grpSpPr>
        <p:pic>
          <p:nvPicPr>
            <p:cNvPr id="25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2921000" cy="2692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946400" cy="3162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删除索引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919" y="2971800"/>
            <a:ext cx="3066162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59" name="Group 259"/>
          <p:cNvGrpSpPr/>
          <p:nvPr/>
        </p:nvGrpSpPr>
        <p:grpSpPr>
          <a:xfrm>
            <a:off x="1676400" y="3435350"/>
            <a:ext cx="2895600" cy="1422400"/>
            <a:chOff x="0" y="0"/>
            <a:chExt cx="2895600" cy="1422400"/>
          </a:xfrm>
        </p:grpSpPr>
        <p:pic>
          <p:nvPicPr>
            <p:cNvPr id="25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2870200" cy="952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95600" cy="1422400"/>
            </a:xfrm>
            <a:prstGeom prst="rect">
              <a:avLst/>
            </a:prstGeom>
            <a:effectLst/>
          </p:spPr>
        </p:pic>
      </p:grpSp>
      <p:pic>
        <p:nvPicPr>
          <p:cNvPr id="26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1280" y="2654300"/>
            <a:ext cx="4765040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63" name="Group 263"/>
          <p:cNvGrpSpPr/>
          <p:nvPr/>
        </p:nvGrpSpPr>
        <p:grpSpPr>
          <a:xfrm>
            <a:off x="6464300" y="3168650"/>
            <a:ext cx="5410200" cy="6007100"/>
            <a:chOff x="0" y="0"/>
            <a:chExt cx="5410200" cy="6007100"/>
          </a:xfrm>
        </p:grpSpPr>
        <p:pic>
          <p:nvPicPr>
            <p:cNvPr id="26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5384800" cy="5537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410200" cy="6007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访问文档的Restful模式</a:t>
            </a:r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xfrm>
            <a:off x="1778000" y="2984500"/>
            <a:ext cx="8337154" cy="14729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&lt;</a:t>
            </a:r>
            <a:r>
              <a:rPr>
                <a:solidFill>
                  <a:srgbClr val="000000"/>
                </a:solidFill>
              </a:rPr>
              <a:t>REST</a:t>
            </a:r>
            <a:r>
              <a:rPr>
                <a:solidFill>
                  <a:schemeClr val="accent1">
                    <a:hueOff val="127472"/>
                    <a:lumOff val="-18627"/>
                  </a:schemeClr>
                </a:solidFill>
              </a:rPr>
              <a:t> Verb</a:t>
            </a:r>
            <a:r>
              <a:t>&gt;  /</a:t>
            </a:r>
            <a:r>
              <a:rPr>
                <a:solidFill>
                  <a:schemeClr val="accent3">
                    <a:hueOff val="390612"/>
                    <a:satOff val="-1388"/>
                    <a:lumOff val="-11764"/>
                  </a:schemeClr>
                </a:solidFill>
              </a:rPr>
              <a:t>&lt;Index&gt;</a:t>
            </a:r>
            <a:r>
              <a:t>/</a:t>
            </a:r>
            <a:r>
              <a:rPr>
                <a:solidFill>
                  <a:srgbClr val="942192"/>
                </a:solidFill>
              </a:rPr>
              <a:t>&lt;Type&gt;</a:t>
            </a:r>
            <a:r>
              <a:t>/&lt;ID&gt;</a:t>
            </a:r>
          </a:p>
        </p:txBody>
      </p:sp>
      <p:sp>
        <p:nvSpPr>
          <p:cNvPr id="267" name="Shape 2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1334" y="4952751"/>
            <a:ext cx="2095332" cy="23114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6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458074" y="5164554"/>
            <a:ext cx="2480510" cy="63501"/>
          </a:xfrm>
          <a:prstGeom prst="rect">
            <a:avLst/>
          </a:prstGeom>
        </p:spPr>
      </p:pic>
      <p:pic>
        <p:nvPicPr>
          <p:cNvPr id="27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1250" y="6187179"/>
            <a:ext cx="2564216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更替(replace)文档</a:t>
            </a: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322" y="1870074"/>
            <a:ext cx="4512768" cy="17526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79" name="Group 279"/>
          <p:cNvGrpSpPr/>
          <p:nvPr/>
        </p:nvGrpSpPr>
        <p:grpSpPr>
          <a:xfrm>
            <a:off x="660400" y="3371850"/>
            <a:ext cx="3022600" cy="3975100"/>
            <a:chOff x="0" y="0"/>
            <a:chExt cx="3022600" cy="3975100"/>
          </a:xfrm>
        </p:grpSpPr>
        <p:pic>
          <p:nvPicPr>
            <p:cNvPr id="27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2997200" cy="3505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22600" cy="3975100"/>
            </a:xfrm>
            <a:prstGeom prst="rect">
              <a:avLst/>
            </a:prstGeom>
            <a:effectLst/>
          </p:spPr>
        </p:pic>
      </p:grpSp>
      <p:pic>
        <p:nvPicPr>
          <p:cNvPr id="28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4622" y="3867149"/>
            <a:ext cx="4512768" cy="17526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83" name="Group 283"/>
          <p:cNvGrpSpPr/>
          <p:nvPr/>
        </p:nvGrpSpPr>
        <p:grpSpPr>
          <a:xfrm>
            <a:off x="4171950" y="5295900"/>
            <a:ext cx="3009900" cy="3822700"/>
            <a:chOff x="0" y="0"/>
            <a:chExt cx="3009900" cy="3822700"/>
          </a:xfrm>
        </p:grpSpPr>
        <p:pic>
          <p:nvPicPr>
            <p:cNvPr id="28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2984500" cy="3352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009900" cy="3822700"/>
            </a:xfrm>
            <a:prstGeom prst="rect">
              <a:avLst/>
            </a:prstGeom>
            <a:effectLst/>
          </p:spPr>
        </p:pic>
      </p:grpSp>
      <p:pic>
        <p:nvPicPr>
          <p:cNvPr id="28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53222" y="2603500"/>
            <a:ext cx="4463035" cy="6096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87" name="Group 287"/>
          <p:cNvGrpSpPr/>
          <p:nvPr/>
        </p:nvGrpSpPr>
        <p:grpSpPr>
          <a:xfrm>
            <a:off x="9448800" y="2978150"/>
            <a:ext cx="2971800" cy="3175000"/>
            <a:chOff x="0" y="0"/>
            <a:chExt cx="2971800" cy="3175000"/>
          </a:xfrm>
        </p:grpSpPr>
        <p:pic>
          <p:nvPicPr>
            <p:cNvPr id="286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" y="355600"/>
              <a:ext cx="2946400" cy="2705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5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971800" cy="3175000"/>
            </a:xfrm>
            <a:prstGeom prst="rect">
              <a:avLst/>
            </a:prstGeom>
            <a:effectLst/>
          </p:spPr>
        </p:pic>
      </p:grpSp>
      <p:pic>
        <p:nvPicPr>
          <p:cNvPr id="290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50591" y="2426727"/>
            <a:ext cx="1500157" cy="1381635"/>
          </a:xfrm>
          <a:prstGeom prst="rect">
            <a:avLst/>
          </a:prstGeom>
        </p:spPr>
      </p:pic>
      <p:sp>
        <p:nvSpPr>
          <p:cNvPr id="289" name="Shape 289"/>
          <p:cNvSpPr/>
          <p:nvPr/>
        </p:nvSpPr>
        <p:spPr>
          <a:xfrm>
            <a:off x="5562520" y="2782853"/>
            <a:ext cx="876301" cy="635001"/>
          </a:xfrm>
          <a:prstGeom prst="rect">
            <a:avLst/>
          </a:prstGeom>
          <a:blipFill>
            <a:blip r:embed="rId1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更新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索引文档可不指定ID</a:t>
            </a:r>
          </a:p>
        </p:txBody>
      </p:sp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922" y="2543174"/>
            <a:ext cx="4847134" cy="19050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98" name="Group 298"/>
          <p:cNvGrpSpPr/>
          <p:nvPr/>
        </p:nvGrpSpPr>
        <p:grpSpPr>
          <a:xfrm>
            <a:off x="1237538" y="4219575"/>
            <a:ext cx="4025901" cy="3873500"/>
            <a:chOff x="0" y="0"/>
            <a:chExt cx="4025900" cy="3873500"/>
          </a:xfrm>
        </p:grpSpPr>
        <p:pic>
          <p:nvPicPr>
            <p:cNvPr id="29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4000500" cy="340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25900" cy="3873500"/>
            </a:xfrm>
            <a:prstGeom prst="rect">
              <a:avLst/>
            </a:prstGeom>
            <a:effectLst/>
          </p:spPr>
        </p:pic>
      </p:grpSp>
      <p:sp>
        <p:nvSpPr>
          <p:cNvPr id="299" name="Shape 299"/>
          <p:cNvSpPr/>
          <p:nvPr/>
        </p:nvSpPr>
        <p:spPr>
          <a:xfrm>
            <a:off x="7114692" y="4353535"/>
            <a:ext cx="4921968" cy="170693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i="0" sz="18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Tips: </a:t>
            </a:r>
          </a:p>
          <a:p>
            <a:pPr lvl="1" marL="666750" indent="-222250" algn="l">
              <a:buSzPct val="75000"/>
              <a:buChar char="•"/>
              <a:defRPr i="0" sz="18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不指定ID可能产生数据重复的问题</a:t>
            </a:r>
          </a:p>
          <a:p>
            <a:pPr lvl="1" marL="666750" indent="-222250" algn="l">
              <a:buSzPct val="75000"/>
              <a:buChar char="•"/>
              <a:defRPr i="0" sz="18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自动产生的ID不会重复，读写无需做版本检查，性能更好</a:t>
            </a:r>
          </a:p>
          <a:p>
            <a:pPr lvl="1" marL="666750" indent="-222250" algn="l">
              <a:buSzPct val="75000"/>
              <a:buChar char="•"/>
              <a:defRPr i="0" sz="18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索引日志的场景通常让ES自动产生ID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更新(Update)文档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840" y="2476499"/>
            <a:ext cx="5357623" cy="16002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0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349" y="4591050"/>
            <a:ext cx="3363469" cy="5715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07" name="Group 307"/>
          <p:cNvGrpSpPr/>
          <p:nvPr/>
        </p:nvGrpSpPr>
        <p:grpSpPr>
          <a:xfrm>
            <a:off x="880783" y="4972050"/>
            <a:ext cx="3022601" cy="3454400"/>
            <a:chOff x="0" y="0"/>
            <a:chExt cx="3022600" cy="3454400"/>
          </a:xfrm>
        </p:grpSpPr>
        <p:pic>
          <p:nvPicPr>
            <p:cNvPr id="306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2997200" cy="2984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22600" cy="3454400"/>
            </a:xfrm>
            <a:prstGeom prst="rect">
              <a:avLst/>
            </a:prstGeom>
            <a:effectLst/>
          </p:spPr>
        </p:pic>
      </p:grpSp>
      <p:pic>
        <p:nvPicPr>
          <p:cNvPr id="308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200000">
            <a:off x="3084583" y="5428950"/>
            <a:ext cx="6387501" cy="63501"/>
          </a:xfrm>
          <a:prstGeom prst="rect">
            <a:avLst/>
          </a:prstGeom>
        </p:spPr>
      </p:pic>
      <p:pic>
        <p:nvPicPr>
          <p:cNvPr id="310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0205" y="2425699"/>
            <a:ext cx="5357623" cy="16002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1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5248" y="4591050"/>
            <a:ext cx="3363469" cy="5715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14" name="Group 314"/>
          <p:cNvGrpSpPr/>
          <p:nvPr/>
        </p:nvGrpSpPr>
        <p:grpSpPr>
          <a:xfrm>
            <a:off x="7531100" y="4984750"/>
            <a:ext cx="3124200" cy="3429000"/>
            <a:chOff x="0" y="0"/>
            <a:chExt cx="3124200" cy="3429000"/>
          </a:xfrm>
        </p:grpSpPr>
        <p:pic>
          <p:nvPicPr>
            <p:cNvPr id="31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" y="355600"/>
              <a:ext cx="3098800" cy="2959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124200" cy="3429000"/>
            </a:xfrm>
            <a:prstGeom prst="rect">
              <a:avLst/>
            </a:prstGeom>
            <a:effectLst/>
          </p:spPr>
        </p:pic>
      </p:grpSp>
      <p:sp>
        <p:nvSpPr>
          <p:cNvPr id="315" name="Shape 315"/>
          <p:cNvSpPr/>
          <p:nvPr/>
        </p:nvSpPr>
        <p:spPr>
          <a:xfrm>
            <a:off x="8011833" y="1787524"/>
            <a:ext cx="1130301" cy="457201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2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脚本更新</a:t>
            </a:r>
          </a:p>
        </p:txBody>
      </p:sp>
      <p:pic>
        <p:nvPicPr>
          <p:cNvPr id="316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7184861">
            <a:off x="7356308" y="2554970"/>
            <a:ext cx="1121026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删除文档</a:t>
            </a:r>
          </a:p>
        </p:txBody>
      </p:sp>
      <p:sp>
        <p:nvSpPr>
          <p:cNvPr id="320" name="Shape 3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140" y="2654300"/>
            <a:ext cx="5798567" cy="6858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24" name="Group 324"/>
          <p:cNvGrpSpPr/>
          <p:nvPr/>
        </p:nvGrpSpPr>
        <p:grpSpPr>
          <a:xfrm>
            <a:off x="1511300" y="3060700"/>
            <a:ext cx="2870200" cy="3848100"/>
            <a:chOff x="0" y="0"/>
            <a:chExt cx="2870200" cy="3848100"/>
          </a:xfrm>
        </p:grpSpPr>
        <p:pic>
          <p:nvPicPr>
            <p:cNvPr id="32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2844800" cy="3378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70200" cy="3848100"/>
            </a:xfrm>
            <a:prstGeom prst="rect">
              <a:avLst/>
            </a:prstGeom>
            <a:effectLst/>
          </p:spPr>
        </p:pic>
      </p:grpSp>
      <p:sp>
        <p:nvSpPr>
          <p:cNvPr id="325" name="Shape 325"/>
          <p:cNvSpPr/>
          <p:nvPr/>
        </p:nvSpPr>
        <p:spPr>
          <a:xfrm>
            <a:off x="6464147" y="4310989"/>
            <a:ext cx="5546412" cy="216875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Tips:</a:t>
            </a:r>
          </a:p>
          <a:p>
            <a:pPr marL="370416" indent="-370416" algn="l">
              <a:buSzPct val="75000"/>
              <a:buChar char="•"/>
              <a:defRPr i="0" sz="17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删除实际上是新增了一条“标记”文档</a:t>
            </a:r>
          </a:p>
          <a:p>
            <a:pPr marL="370416" indent="-370416" algn="l">
              <a:buSzPct val="75000"/>
              <a:buChar char="•"/>
              <a:defRPr i="0" sz="17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原文档不会立即物理删除</a:t>
            </a:r>
          </a:p>
          <a:p>
            <a:pPr marL="370416" indent="-370416" algn="l">
              <a:buSzPct val="75000"/>
              <a:buChar char="•"/>
              <a:defRPr i="0" sz="17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搜索的时候，根据文档ID和version号判断文档是否已经删除，从而直接跳过“已删除”的文档</a:t>
            </a:r>
          </a:p>
          <a:p>
            <a:pPr marL="370416" indent="-370416" algn="l">
              <a:buSzPct val="75000"/>
              <a:buChar char="•"/>
              <a:defRPr i="0" sz="17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文档的物理删除发生在所谓的”segment merge”阶段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批量处理 (Bulk API)</a:t>
            </a:r>
          </a:p>
        </p:txBody>
      </p:sp>
      <p:sp>
        <p:nvSpPr>
          <p:cNvPr id="328" name="Shape 3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8840" y="4641849"/>
            <a:ext cx="4784853" cy="194310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3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1680" y="6925946"/>
            <a:ext cx="6279135" cy="16002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sp>
        <p:nvSpPr>
          <p:cNvPr id="331" name="Shape 331"/>
          <p:cNvSpPr/>
          <p:nvPr/>
        </p:nvSpPr>
        <p:spPr>
          <a:xfrm>
            <a:off x="936396" y="2798446"/>
            <a:ext cx="6924504" cy="148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5111" indent="-395111" algn="l">
              <a:buSzPct val="75000"/>
              <a:buChar char="•"/>
              <a:defRPr sz="2500"/>
            </a:pPr>
            <a:r>
              <a:t>批量处理减少RPC调用次数，处理效率更高</a:t>
            </a:r>
          </a:p>
          <a:p>
            <a:pPr marL="395111" indent="-395111" algn="l">
              <a:buSzPct val="75000"/>
              <a:buChar char="•"/>
              <a:defRPr sz="2500"/>
            </a:pPr>
            <a:r>
              <a:t>每条指令通过换行符区分</a:t>
            </a:r>
          </a:p>
          <a:p>
            <a:pPr marL="395111" indent="-395111" algn="l">
              <a:buSzPct val="75000"/>
              <a:buChar char="•"/>
              <a:defRPr sz="2500"/>
            </a:pPr>
            <a:r>
              <a:t>常用的索引器，如logstash，对bulk有支持。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探索数据</a:t>
            </a:r>
          </a:p>
        </p:txBody>
      </p:sp>
      <p:sp>
        <p:nvSpPr>
          <p:cNvPr id="334" name="Shape 3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Shape 335"/>
          <p:cNvSpPr/>
          <p:nvPr/>
        </p:nvSpPr>
        <p:spPr>
          <a:xfrm>
            <a:off x="1009586" y="2238083"/>
            <a:ext cx="9664568" cy="342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2250" indent="-222250" algn="l">
              <a:buSzPct val="75000"/>
              <a:buChar char="•"/>
              <a:defRPr sz="2100"/>
            </a:pPr>
            <a:r>
              <a:t>下载官方演示数据</a:t>
            </a:r>
          </a:p>
          <a:p>
            <a:pPr algn="l">
              <a:defRPr sz="2100"/>
            </a:pPr>
            <a:r>
              <a:rPr u="sng">
                <a:hlinkClick r:id="rId2" invalidUrl="" action="" tgtFrame="" tooltip="" history="1" highlightClick="0" endSnd="0"/>
              </a:rPr>
              <a:t>https://github.com/elastic/elasticsearch/blob/master/docs/src/test/resources/accounts.json?raw=true</a:t>
            </a:r>
          </a:p>
          <a:p>
            <a:pPr algn="l">
              <a:defRPr sz="2100"/>
            </a:pPr>
          </a:p>
          <a:p>
            <a:pPr marL="222250" indent="-222250" algn="l">
              <a:buSzPct val="75000"/>
              <a:buChar char="•"/>
              <a:defRPr sz="2100"/>
            </a:pPr>
            <a:r>
              <a:t>通过bulk api批量索引数据</a:t>
            </a:r>
          </a:p>
          <a:p>
            <a:pPr algn="l">
              <a:defRPr sz="2100"/>
            </a:pPr>
            <a:r>
              <a:t>curl -XPOST 'localhost:9200/bank/account/_bulk?pretty&amp;refresh' --data-binary “@accounts.json"</a:t>
            </a:r>
          </a:p>
          <a:p>
            <a:pPr algn="l">
              <a:defRPr sz="2100"/>
            </a:pPr>
          </a:p>
          <a:p>
            <a:pPr algn="l">
              <a:defRPr sz="2100"/>
            </a:pPr>
            <a:r>
              <a:t>GET  /_cat/indices/bank?v</a:t>
            </a:r>
          </a:p>
        </p:txBody>
      </p:sp>
      <p:grpSp>
        <p:nvGrpSpPr>
          <p:cNvPr id="338" name="Group 338"/>
          <p:cNvGrpSpPr/>
          <p:nvPr/>
        </p:nvGrpSpPr>
        <p:grpSpPr>
          <a:xfrm>
            <a:off x="1016000" y="5575300"/>
            <a:ext cx="10972800" cy="1181100"/>
            <a:chOff x="0" y="0"/>
            <a:chExt cx="10972800" cy="1181100"/>
          </a:xfrm>
        </p:grpSpPr>
        <p:pic>
          <p:nvPicPr>
            <p:cNvPr id="33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10947400" cy="71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972800" cy="1181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搜索(Query)</a:t>
            </a: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491" y="2533396"/>
            <a:ext cx="5228134" cy="5067808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345" name="Group 345"/>
          <p:cNvGrpSpPr/>
          <p:nvPr/>
        </p:nvGrpSpPr>
        <p:grpSpPr>
          <a:xfrm>
            <a:off x="6184900" y="1144424"/>
            <a:ext cx="6282381" cy="7845752"/>
            <a:chOff x="0" y="0"/>
            <a:chExt cx="6282380" cy="7845750"/>
          </a:xfrm>
        </p:grpSpPr>
        <p:pic>
          <p:nvPicPr>
            <p:cNvPr id="34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355600"/>
              <a:ext cx="6256981" cy="73758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282381" cy="784575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 产品族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" name="Group 140"/>
          <p:cNvGrpSpPr/>
          <p:nvPr/>
        </p:nvGrpSpPr>
        <p:grpSpPr>
          <a:xfrm>
            <a:off x="1066335" y="1826521"/>
            <a:ext cx="8312209" cy="5282479"/>
            <a:chOff x="0" y="0"/>
            <a:chExt cx="8312208" cy="5282477"/>
          </a:xfrm>
        </p:grpSpPr>
        <p:pic>
          <p:nvPicPr>
            <p:cNvPr id="13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33500" cy="1058657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3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00809"/>
              <a:ext cx="1333500" cy="10922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3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72" y="2897878"/>
              <a:ext cx="1316356" cy="1084057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3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514" y="4177713"/>
              <a:ext cx="1294472" cy="110476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36" name="Shape 136"/>
            <p:cNvSpPr/>
            <p:nvPr/>
          </p:nvSpPr>
          <p:spPr>
            <a:xfrm>
              <a:off x="1940770" y="396977"/>
              <a:ext cx="5669789" cy="683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Elasticsearch - 分布式搜索服务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2079353" y="1705077"/>
              <a:ext cx="5392624" cy="683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Kibana - 数据可视化前端应用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2116132" y="3254545"/>
              <a:ext cx="5115865" cy="683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Beats - 轻量化数据收集套件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2153521" y="4485877"/>
              <a:ext cx="6158688" cy="683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Logstash - 数据解析、变换及传送</a:t>
              </a:r>
            </a:p>
          </p:txBody>
        </p:sp>
      </p:grpSp>
      <p:pic>
        <p:nvPicPr>
          <p:cNvPr id="14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832" y="7618567"/>
            <a:ext cx="1344506" cy="11301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695905" y="7841816"/>
            <a:ext cx="8451190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XPack - 安全、监控、报警、报表、数据关系图</a:t>
            </a:r>
          </a:p>
        </p:txBody>
      </p:sp>
      <p:pic>
        <p:nvPicPr>
          <p:cNvPr id="143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949" y="7332033"/>
            <a:ext cx="11772902" cy="63501"/>
          </a:xfrm>
          <a:prstGeom prst="rect">
            <a:avLst/>
          </a:prstGeom>
        </p:spPr>
      </p:pic>
      <p:sp>
        <p:nvSpPr>
          <p:cNvPr id="145" name="Shape 145"/>
          <p:cNvSpPr/>
          <p:nvPr/>
        </p:nvSpPr>
        <p:spPr>
          <a:xfrm>
            <a:off x="11322050" y="5953299"/>
            <a:ext cx="1093093" cy="11684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开源免费</a:t>
            </a:r>
          </a:p>
        </p:txBody>
      </p:sp>
      <p:sp>
        <p:nvSpPr>
          <p:cNvPr id="146" name="Shape 146"/>
          <p:cNvSpPr/>
          <p:nvPr/>
        </p:nvSpPr>
        <p:spPr>
          <a:xfrm>
            <a:off x="11322050" y="7599449"/>
            <a:ext cx="1093093" cy="11684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商业收费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聚合(Aggregation)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40" y="2292350"/>
            <a:ext cx="3530347" cy="40005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3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0350" y="1670050"/>
            <a:ext cx="4508500" cy="735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4312" y="4527550"/>
            <a:ext cx="3822701" cy="2654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9724275" y="2474392"/>
            <a:ext cx="2620976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Kibana可视化</a:t>
            </a:r>
          </a:p>
        </p:txBody>
      </p:sp>
      <p:pic>
        <p:nvPicPr>
          <p:cNvPr id="35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4312" y="2821049"/>
            <a:ext cx="1803917" cy="16016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body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版本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ES 2.x 和1.x时代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各个产品有自己的版本序列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不同产品之间需要注意版本号搭配，ES1.x /Kibana3,    ES2.x/Kibana4, etc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新手容易掉进版本兼容性陷阱！</a:t>
            </a:r>
          </a:p>
          <a:p>
            <a:pPr marL="40005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5.0开始，所有套件统一版本号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目前最新稳定版5.0.2      </a:t>
            </a:r>
            <a:r>
              <a:rPr>
                <a:solidFill>
                  <a:schemeClr val="accent6">
                    <a:hueOff val="-284210"/>
                    <a:satOff val="2084"/>
                    <a:lumOff val="-13137"/>
                  </a:schemeClr>
                </a:solidFill>
              </a:rPr>
              <a:t>&lt;————-推荐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3915" y="4100322"/>
            <a:ext cx="5881370" cy="1552956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演示:一个最小日志收集分析系统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步骤:</a:t>
            </a:r>
          </a:p>
          <a:p>
            <a:pPr lvl="1"/>
            <a:r>
              <a:t>安装5.0.2的 Elasticsearch + Kibana + Beats (File Beats) + Logstash</a:t>
            </a:r>
          </a:p>
          <a:p>
            <a:pPr lvl="1"/>
            <a:r>
              <a:t>收集本地一个日志文件并发送到ES进行索引</a:t>
            </a:r>
          </a:p>
          <a:p>
            <a:pPr lvl="1"/>
            <a:r>
              <a:t>Kibana配置日志索引，进行查询与可视化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安装Elasticsearch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下载安装包解压缩</a:t>
            </a:r>
          </a:p>
          <a:p>
            <a:pPr/>
            <a:r>
              <a:t>JVM参数配置文件: config/jvm.options </a:t>
            </a:r>
          </a:p>
          <a:p>
            <a:pPr/>
            <a:r>
              <a:t>ES node配置文件: config/elasticsearch.yml</a:t>
            </a:r>
          </a:p>
          <a:p>
            <a:pPr/>
            <a:r>
              <a:t>/bin/elasticsearch -d 以后台方式启动</a:t>
            </a:r>
          </a:p>
          <a:p>
            <a:pPr/>
            <a:r>
              <a:t>curl </a:t>
            </a:r>
            <a:r>
              <a:rPr u="sng">
                <a:hlinkClick r:id="rId2" invalidUrl="" action="" tgtFrame="" tooltip="" history="1" highlightClick="0" endSnd="0"/>
              </a:rPr>
              <a:t>http://localhost:9200/</a:t>
            </a:r>
            <a:r>
              <a:t> 验证安装成功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安装Kibana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下载安装包解压缩</a:t>
            </a:r>
          </a:p>
          <a:p>
            <a:pPr/>
            <a:r>
              <a:t>配置config/kibana.yml，将elasticsearch.url指向ES http服务地址(eg, </a:t>
            </a:r>
            <a:r>
              <a:rPr u="sng">
                <a:hlinkClick r:id="rId2" invalidUrl="" action="" tgtFrame="" tooltip="" history="1" highlightClick="0" endSnd="0"/>
              </a:rPr>
              <a:t>http://localhost:9200/</a:t>
            </a:r>
            <a:r>
              <a:t>)</a:t>
            </a:r>
          </a:p>
          <a:p>
            <a:pPr/>
            <a:r>
              <a:t>启动 /bin/kibana</a:t>
            </a:r>
          </a:p>
          <a:p>
            <a:pPr/>
            <a:r>
              <a:t>浏览器访问</a:t>
            </a:r>
            <a:r>
              <a:rPr u="sng">
                <a:hlinkClick r:id="rId3" invalidUrl="" action="" tgtFrame="" tooltip="" history="1" highlightClick="0" endSnd="0"/>
              </a:rPr>
              <a:t>http://localhost:5601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安装File BEAT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下载安装包解压缩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编辑filebeat.yml文件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配置一个filebeat.prospectors，收集示例access.log文件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配置一个output.elasticsearch，将收集到的直接发送给elasticsearch</a:t>
            </a:r>
          </a:p>
          <a:p>
            <a:pPr marL="422275" indent="-422275" defTabSz="554990">
              <a:spcBef>
                <a:spcPts val="3000"/>
              </a:spcBef>
              <a:defRPr sz="3420">
                <a:effectLst>
                  <a:outerShdw sx="100000" sy="100000" kx="0" ky="0" algn="b" rotWithShape="0" blurRad="24130" dist="2413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启动 sudo ./filebeat -e -c filebeat.yml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探索Kibana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熟悉Dev Tools Console (以前版本的sense插件)</a:t>
            </a:r>
          </a:p>
          <a:p>
            <a:pPr/>
            <a:r>
              <a:t>cat api，查看集群状态与索引信息</a:t>
            </a:r>
          </a:p>
          <a:p>
            <a:pPr/>
            <a:r>
              <a:t>Kibana配置filebeat索引</a:t>
            </a:r>
          </a:p>
          <a:p>
            <a:pPr/>
            <a:r>
              <a:t>搜索与统计示例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